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7" r:id="rId4"/>
    <p:sldId id="259" r:id="rId5"/>
    <p:sldId id="260" r:id="rId6"/>
    <p:sldId id="262" r:id="rId7"/>
    <p:sldId id="267" r:id="rId8"/>
    <p:sldId id="268" r:id="rId9"/>
    <p:sldId id="269" r:id="rId10"/>
    <p:sldId id="270" r:id="rId11"/>
    <p:sldId id="273" r:id="rId12"/>
    <p:sldId id="271" r:id="rId13"/>
    <p:sldId id="272" r:id="rId14"/>
    <p:sldId id="263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1"/>
    <p:restoredTop sz="68342"/>
  </p:normalViewPr>
  <p:slideViewPr>
    <p:cSldViewPr snapToGrid="0" snapToObjects="1">
      <p:cViewPr varScale="1">
        <p:scale>
          <a:sx n="68" d="100"/>
          <a:sy n="68" d="100"/>
        </p:scale>
        <p:origin x="1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31256-4E38-6942-A6C1-EE7021906640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70522-6AF7-694E-950F-ED8E9CDF14A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1522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 이논문에 대해 설명하자면</a:t>
            </a:r>
            <a:r>
              <a:rPr kumimoji="1" lang="en-US" altLang="ko-Kore-KR" dirty="0"/>
              <a:t>, semantic segmentation </a:t>
            </a:r>
            <a:r>
              <a:rPr kumimoji="1" lang="ko-Kore-KR" altLang="en-US" dirty="0"/>
              <a:t>관련 논문이면 거의 </a:t>
            </a:r>
            <a:r>
              <a:rPr kumimoji="1" lang="en-US" altLang="ko-Kore-KR" dirty="0"/>
              <a:t>cite</a:t>
            </a:r>
            <a:r>
              <a:rPr kumimoji="1" lang="ko-Kore-KR" altLang="en-US" dirty="0"/>
              <a:t>하는 논문으로 피인용수가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만이 되는 엄청난 논문입니다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논문을 설명하기전 먼저 </a:t>
            </a:r>
            <a:r>
              <a:rPr kumimoji="1" lang="en-US" altLang="ko-Kore-KR" dirty="0"/>
              <a:t>semantic segmentation </a:t>
            </a:r>
            <a:r>
              <a:rPr kumimoji="1" lang="ko-Kore-KR" altLang="en-US" dirty="0"/>
              <a:t>과 </a:t>
            </a:r>
            <a:r>
              <a:rPr kumimoji="1" lang="en-US" altLang="ko-Kore-KR" dirty="0" err="1"/>
              <a:t>cnn</a:t>
            </a:r>
            <a:r>
              <a:rPr kumimoji="1" lang="ko-Kore-KR" altLang="en-US" dirty="0"/>
              <a:t>에 대해 간단히 설명해보겠습니다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Semantic segmentation </a:t>
            </a:r>
            <a:r>
              <a:rPr kumimoji="1" lang="ko-Kore-KR" altLang="en-US" dirty="0"/>
              <a:t>이란 단순히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이사진은 고양이사진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강아지사진으로 분류하는 것이 아니라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모든 픽셀을 분할 하는것을 의미합니다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아래 왼쪽 그림을 보시면 단순 개인지 고양이인지 분류하는</a:t>
            </a:r>
            <a:r>
              <a:rPr kumimoji="1" lang="en-US" altLang="ko-Kore-KR" dirty="0"/>
              <a:t> classification</a:t>
            </a:r>
            <a:r>
              <a:rPr kumimoji="1" lang="ko-Kore-KR" altLang="en-US" dirty="0"/>
              <a:t> 문제지만</a:t>
            </a:r>
            <a:r>
              <a:rPr kumimoji="1" lang="en-US" altLang="ko-Kore-KR" dirty="0"/>
              <a:t>,(localization</a:t>
            </a:r>
            <a:r>
              <a:rPr kumimoji="1" lang="ko-Kore-KR" altLang="en-US" dirty="0"/>
              <a:t>도 추가됨</a:t>
            </a:r>
            <a:r>
              <a:rPr kumimoji="1" lang="en-US" altLang="ko-Kore-KR" dirty="0"/>
              <a:t>) </a:t>
            </a:r>
            <a:r>
              <a:rPr kumimoji="1" lang="ko-Kore-KR" altLang="en-US" dirty="0"/>
              <a:t>오른쪽 그림은 </a:t>
            </a:r>
            <a:r>
              <a:rPr kumimoji="1" lang="en-US" altLang="ko-Kore-KR" dirty="0"/>
              <a:t>semantic segmentation </a:t>
            </a:r>
            <a:r>
              <a:rPr kumimoji="1" lang="ko-Kore-KR" altLang="en-US" dirty="0"/>
              <a:t>을 푼 것으로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모든 픽셀에 대해 색깔이 부여되며 분할된것을 확인할수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6432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스킵 커넥션은 물체간 경계를 잘 표현하기 위해 </a:t>
            </a:r>
            <a:r>
              <a:rPr kumimoji="1" lang="en-US" altLang="ko-Kore-KR" dirty="0"/>
              <a:t>detail </a:t>
            </a:r>
            <a:r>
              <a:rPr kumimoji="1" lang="ko-Kore-KR" altLang="en-US" dirty="0"/>
              <a:t>정보가 덜 손실된 </a:t>
            </a:r>
            <a:r>
              <a:rPr kumimoji="1" lang="en-US" altLang="ko-Kore-KR" dirty="0"/>
              <a:t>feature map</a:t>
            </a:r>
            <a:r>
              <a:rPr kumimoji="1" lang="ko-Kore-KR" altLang="en-US" dirty="0"/>
              <a:t>을 같이 사용하는 방법입니다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FCN-16</a:t>
            </a:r>
            <a:r>
              <a:rPr kumimoji="1" lang="ko-Kore-KR" altLang="en-US" dirty="0"/>
              <a:t>을 보시면</a:t>
            </a:r>
            <a:r>
              <a:rPr kumimoji="1" lang="en-US" altLang="ko-Kore-KR" dirty="0"/>
              <a:t> 4</a:t>
            </a:r>
            <a:r>
              <a:rPr kumimoji="1" lang="ko-Kore-KR" altLang="en-US" dirty="0"/>
              <a:t>번째 </a:t>
            </a:r>
            <a:r>
              <a:rPr kumimoji="1" lang="en-US" altLang="ko-Kore-KR" dirty="0"/>
              <a:t>pooling</a:t>
            </a:r>
            <a:r>
              <a:rPr kumimoji="1" lang="ko-Kore-KR" altLang="en-US" dirty="0"/>
              <a:t>의 결과를 사용한것입니다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이를 어떻게 사용하냐 하면</a:t>
            </a:r>
            <a:r>
              <a:rPr kumimoji="1" lang="en-US" altLang="ko-Kore-KR" dirty="0"/>
              <a:t>, pooling 5</a:t>
            </a:r>
            <a:r>
              <a:rPr kumimoji="1" lang="ko-Kore-KR" altLang="en-US" dirty="0"/>
              <a:t>의 결과를 업샘플링 하여 </a:t>
            </a:r>
            <a:r>
              <a:rPr kumimoji="1" lang="en-US" altLang="ko-Kore-KR" dirty="0"/>
              <a:t>pooling 4</a:t>
            </a:r>
            <a:r>
              <a:rPr kumimoji="1" lang="ko-Kore-KR" altLang="en-US" dirty="0"/>
              <a:t>의 결과와 더해주며 최종결과를 내는 것입니다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FCN-8</a:t>
            </a:r>
            <a:r>
              <a:rPr kumimoji="1" lang="ko-Kore-KR" altLang="en-US" dirty="0"/>
              <a:t>을 이를 </a:t>
            </a:r>
            <a:r>
              <a:rPr kumimoji="1" lang="en-US" altLang="ko-Kore-KR" dirty="0"/>
              <a:t>pooling 3</a:t>
            </a:r>
            <a:r>
              <a:rPr kumimoji="1" lang="ko-Kore-KR" altLang="en-US" dirty="0"/>
              <a:t>의 결과까지 업셈플링후 더하기를 반복하여 최종결과를 낸 방법입니다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평가 지표를</a:t>
            </a:r>
            <a:r>
              <a:rPr kumimoji="1" lang="ko-KR" altLang="en-US" dirty="0"/>
              <a:t> 보시면 </a:t>
            </a:r>
            <a:r>
              <a:rPr kumimoji="1" lang="en-US" altLang="ko-Kore-KR" dirty="0" err="1"/>
              <a:t>accracuy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IOU</a:t>
            </a:r>
            <a:r>
              <a:rPr kumimoji="1" lang="ko-Kore-KR" altLang="en-US" dirty="0"/>
              <a:t> 측명에서 이전 </a:t>
            </a:r>
            <a:r>
              <a:rPr kumimoji="1" lang="en-US" altLang="ko-Kore-KR" dirty="0"/>
              <a:t>pool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까지 함께 고려한 경우 점수가 </a:t>
            </a:r>
            <a:r>
              <a:rPr kumimoji="1" lang="ko-KR" altLang="en-US" dirty="0" err="1"/>
              <a:t>높은것을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확인할수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800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앞에서 사용된 평가 지표에 대해 알아보겠습니다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accracy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IU</a:t>
            </a:r>
            <a:r>
              <a:rPr kumimoji="1" lang="ko-Kore-KR" altLang="en-US" dirty="0"/>
              <a:t>는세그멘테이션에서 주로 사용하는 평가지표 입니다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Accuracy</a:t>
            </a:r>
            <a:r>
              <a:rPr kumimoji="1" lang="ko-Kore-KR" altLang="en-US" dirty="0"/>
              <a:t>는 저번에 경수님이 잘 설명해주신 </a:t>
            </a:r>
            <a:r>
              <a:rPr kumimoji="1" lang="en-US" altLang="ko-Kore-KR" dirty="0"/>
              <a:t>confusion matrix</a:t>
            </a:r>
            <a:r>
              <a:rPr kumimoji="1" lang="ko-Kore-KR" altLang="en-US" dirty="0"/>
              <a:t>로 구할수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전체 경우의 수분에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참을 참으로 거짓을 거짓으로 판별한 횟수가 됩니다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그다음 </a:t>
            </a:r>
            <a:r>
              <a:rPr kumimoji="1" lang="en-US" altLang="ko-Kore-KR" dirty="0"/>
              <a:t>IOU</a:t>
            </a:r>
            <a:r>
              <a:rPr kumimoji="1" lang="ko-Kore-KR" altLang="en-US" dirty="0"/>
              <a:t>는 </a:t>
            </a:r>
            <a:r>
              <a:rPr kumimoji="1" lang="en-US" altLang="ko-Kore-KR" dirty="0"/>
              <a:t>intersection over union</a:t>
            </a:r>
            <a:r>
              <a:rPr kumimoji="1" lang="ko-Kore-KR" altLang="en-US" dirty="0"/>
              <a:t>의 약자로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전체 합집합 면적당 교집합 면적이 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겹치는 교집합 부분의 넓이가 커질수록 성능이 좋다는 의미입니다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7027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실험 결과입니다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2011 2012</a:t>
            </a:r>
            <a:r>
              <a:rPr kumimoji="1" lang="ko-Kore-KR" altLang="en-US" dirty="0"/>
              <a:t>년에 열린 컨테스트 데이터셋으로 다른 </a:t>
            </a:r>
            <a:r>
              <a:rPr kumimoji="1" lang="en-US" altLang="ko-Kore-KR" dirty="0"/>
              <a:t>method</a:t>
            </a:r>
            <a:r>
              <a:rPr kumimoji="1" lang="ko-Kore-KR" altLang="en-US" dirty="0"/>
              <a:t>들과 성능을 비교한 것입니다</a:t>
            </a:r>
            <a:r>
              <a:rPr kumimoji="1" lang="en-US" altLang="ko-Kore-KR" dirty="0"/>
              <a:t>. IU</a:t>
            </a:r>
            <a:r>
              <a:rPr kumimoji="1" lang="ko-Kore-KR" altLang="en-US" dirty="0"/>
              <a:t>면에서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0</a:t>
            </a:r>
            <a:r>
              <a:rPr kumimoji="1" lang="ko-KR" altLang="en-US" dirty="0"/>
              <a:t>퍼센트 </a:t>
            </a:r>
            <a:r>
              <a:rPr kumimoji="1" lang="ko-KR" altLang="en-US" dirty="0" err="1"/>
              <a:t>증가한것을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알수있고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추론시간이</a:t>
            </a:r>
            <a:r>
              <a:rPr kumimoji="1" lang="ko-KR" altLang="en-US" dirty="0"/>
              <a:t> 월등하게 줄어들었습니다</a:t>
            </a:r>
            <a:r>
              <a:rPr kumimoji="1" lang="en-US" altLang="ko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 논문은 당시 </a:t>
            </a:r>
            <a:r>
              <a:rPr kumimoji="1" lang="en-US" altLang="ko-Kore-KR" dirty="0"/>
              <a:t>segmentation </a:t>
            </a:r>
            <a:r>
              <a:rPr kumimoji="1" lang="ko-Kore-KR" altLang="en-US" dirty="0"/>
              <a:t>부분에서 기존 방법들에 비해 많은 성능 개선을 이루어 내며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추후 많은 </a:t>
            </a:r>
            <a:r>
              <a:rPr kumimoji="1" lang="en-US" altLang="ko-Kore-KR" dirty="0" err="1"/>
              <a:t>ssegmentaion</a:t>
            </a:r>
            <a:r>
              <a:rPr kumimoji="1" lang="ko-Kore-KR" altLang="en-US" dirty="0"/>
              <a:t> 관련 방법들이 </a:t>
            </a:r>
            <a:r>
              <a:rPr kumimoji="1" lang="en-US" altLang="ko-Kore-KR" dirty="0" err="1"/>
              <a:t>fcn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구조를 채용하고 있어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아주 의미가 큰 논문이라고 할수 있겠습니다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653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그다음으로는 </a:t>
            </a:r>
            <a:r>
              <a:rPr kumimoji="1" lang="en-US" altLang="ko-Kore-KR" dirty="0"/>
              <a:t>CNN</a:t>
            </a:r>
            <a:r>
              <a:rPr kumimoji="1" lang="ko-Kore-KR" altLang="en-US" dirty="0"/>
              <a:t>에 대해 간략히 설명해보겠습니다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이 그림은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r>
              <a:rPr kumimoji="1" lang="ko-KR" altLang="en-US" dirty="0" err="1"/>
              <a:t>까지숫자</a:t>
            </a:r>
            <a:r>
              <a:rPr kumimoji="1" lang="ko-KR" altLang="en-US" dirty="0"/>
              <a:t> 데이터터셋인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MNIST </a:t>
            </a:r>
            <a:r>
              <a:rPr kumimoji="1" lang="ko-Kore-KR" altLang="en-US" dirty="0"/>
              <a:t>데이터를 받아 이숫자가 몇인지 맞추는 </a:t>
            </a:r>
            <a:r>
              <a:rPr kumimoji="1" lang="en-US" altLang="ko-Kore-KR" dirty="0"/>
              <a:t>CNN </a:t>
            </a:r>
            <a:r>
              <a:rPr kumimoji="1" lang="ko-Kore-KR" altLang="en-US" dirty="0"/>
              <a:t>구조입니다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인풋숫자를 받아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피쳐를 뽑아내는 </a:t>
            </a:r>
            <a:r>
              <a:rPr kumimoji="1" lang="en-US" altLang="ko-Kore-KR" dirty="0"/>
              <a:t>convolution </a:t>
            </a:r>
            <a:r>
              <a:rPr kumimoji="1" lang="ko-Kore-KR" altLang="en-US" dirty="0"/>
              <a:t>연산을 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큰 값의 </a:t>
            </a:r>
            <a:r>
              <a:rPr kumimoji="1" lang="en-US" altLang="ko-Kore-KR" dirty="0"/>
              <a:t>pixel</a:t>
            </a:r>
            <a:r>
              <a:rPr kumimoji="1" lang="ko-Kore-KR" altLang="en-US" dirty="0"/>
              <a:t>값을 뽑아내여 피쳐맵 크기를 줄여주는 </a:t>
            </a:r>
            <a:r>
              <a:rPr kumimoji="1" lang="en-US" altLang="ko-Kore-KR" dirty="0"/>
              <a:t>max-pooling</a:t>
            </a:r>
            <a:r>
              <a:rPr kumimoji="1" lang="ko-Kore-KR" altLang="en-US" dirty="0"/>
              <a:t>을 여러번 거치며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피쳐맵의 크기는 줄어들게 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그후 </a:t>
            </a:r>
            <a:r>
              <a:rPr kumimoji="1" lang="en-US" altLang="ko-Kore-KR" dirty="0"/>
              <a:t>flatten</a:t>
            </a:r>
            <a:r>
              <a:rPr kumimoji="1" lang="ko-Kore-KR" altLang="en-US" dirty="0"/>
              <a:t>하여 </a:t>
            </a:r>
            <a:r>
              <a:rPr kumimoji="1" lang="en-US" altLang="ko-Kore-KR" dirty="0"/>
              <a:t>2</a:t>
            </a:r>
            <a:r>
              <a:rPr kumimoji="1" lang="ko-Kore-KR" altLang="en-US" dirty="0"/>
              <a:t>차원 정보들을 </a:t>
            </a:r>
            <a:r>
              <a:rPr kumimoji="1" lang="en-US" altLang="ko-Kore-KR" dirty="0"/>
              <a:t>1</a:t>
            </a:r>
            <a:r>
              <a:rPr kumimoji="1" lang="ko-Kore-KR" altLang="en-US" dirty="0"/>
              <a:t>차원으로 만들어 줍니다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그후 이들은 </a:t>
            </a:r>
            <a:r>
              <a:rPr kumimoji="1" lang="en-US" altLang="ko-Kore-KR" dirty="0"/>
              <a:t>10</a:t>
            </a:r>
            <a:r>
              <a:rPr kumimoji="1" lang="ko-Kore-KR" altLang="en-US" dirty="0"/>
              <a:t>개의 </a:t>
            </a:r>
            <a:r>
              <a:rPr kumimoji="1" lang="en-US" altLang="ko-Kore-KR" dirty="0"/>
              <a:t>class</a:t>
            </a:r>
            <a:r>
              <a:rPr kumimoji="1" lang="ko-Kore-KR" altLang="en-US" dirty="0"/>
              <a:t>를 분류하는 문제이기 때문에</a:t>
            </a:r>
            <a:r>
              <a:rPr kumimoji="1" lang="en-US" altLang="ko-Kore-KR" dirty="0"/>
              <a:t>, 10</a:t>
            </a:r>
            <a:r>
              <a:rPr kumimoji="1" lang="ko-Kore-KR" altLang="en-US" dirty="0"/>
              <a:t>개의 데이터를 가진 </a:t>
            </a:r>
            <a:r>
              <a:rPr kumimoji="1" lang="en-US" altLang="ko-Kore-KR" dirty="0"/>
              <a:t>1</a:t>
            </a:r>
            <a:r>
              <a:rPr kumimoji="1" lang="ko-Kore-KR" altLang="en-US" dirty="0"/>
              <a:t>차원 정보로 줄여주게 되며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마지막에 </a:t>
            </a:r>
            <a:r>
              <a:rPr kumimoji="1" lang="en-US" altLang="ko-Kore-KR" dirty="0"/>
              <a:t>soft max</a:t>
            </a:r>
            <a:r>
              <a:rPr kumimoji="1" lang="ko-Kore-KR" altLang="en-US" dirty="0"/>
              <a:t>를 사용하여 각각의 </a:t>
            </a:r>
            <a:r>
              <a:rPr kumimoji="1" lang="en-US" altLang="ko-Kore-KR" dirty="0"/>
              <a:t>class</a:t>
            </a:r>
            <a:r>
              <a:rPr kumimoji="1" lang="ko-Kore-KR" altLang="en-US" dirty="0"/>
              <a:t>일 확률을 가지는 값을 가지는 것으로 만들어 줍니다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예를 들어보면 </a:t>
            </a:r>
            <a:r>
              <a:rPr kumimoji="1" lang="en-US" altLang="ko-Kore-KR" dirty="0"/>
              <a:t>0</a:t>
            </a:r>
            <a:r>
              <a:rPr kumimoji="1" lang="ko-Kore-KR" altLang="en-US" dirty="0"/>
              <a:t>일확률 </a:t>
            </a:r>
            <a:r>
              <a:rPr kumimoji="1" lang="en-US" altLang="ko-Kore-KR" dirty="0"/>
              <a:t>0</a:t>
            </a:r>
            <a:r>
              <a:rPr kumimoji="1" lang="en-US" altLang="ko-KR" dirty="0"/>
              <a:t>.05 1</a:t>
            </a:r>
            <a:r>
              <a:rPr kumimoji="1" lang="ko-KR" altLang="en-US" dirty="0" err="1"/>
              <a:t>일확률</a:t>
            </a:r>
            <a:r>
              <a:rPr kumimoji="1" lang="ko-KR" altLang="en-US" dirty="0"/>
              <a:t> </a:t>
            </a:r>
            <a:r>
              <a:rPr kumimoji="1" lang="en-US" altLang="ko-KR" dirty="0"/>
              <a:t>0.1 2</a:t>
            </a:r>
            <a:r>
              <a:rPr kumimoji="1" lang="ko-KR" altLang="en-US" dirty="0" err="1"/>
              <a:t>일확률</a:t>
            </a:r>
            <a:r>
              <a:rPr kumimoji="1" lang="ko-KR" altLang="en-US" dirty="0"/>
              <a:t> </a:t>
            </a:r>
            <a:r>
              <a:rPr kumimoji="1" lang="en-US" altLang="ko-KR" dirty="0"/>
              <a:t>0.8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결과가 나오게 됩니다</a:t>
            </a:r>
            <a:r>
              <a:rPr kumimoji="1" lang="en-US" altLang="ko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이렇게</a:t>
            </a:r>
            <a:r>
              <a:rPr kumimoji="1" lang="en-US" altLang="ko-Kore-KR" dirty="0"/>
              <a:t>, convolution</a:t>
            </a:r>
            <a:r>
              <a:rPr kumimoji="1" lang="ko-Kore-KR" altLang="en-US" dirty="0"/>
              <a:t>과 </a:t>
            </a:r>
            <a:r>
              <a:rPr kumimoji="1" lang="en-US" altLang="ko-Kore-KR" dirty="0"/>
              <a:t>pooling</a:t>
            </a:r>
            <a:r>
              <a:rPr kumimoji="1" lang="ko-Kore-KR" altLang="en-US" dirty="0"/>
              <a:t>을 통해 피쳐맵 크기를 줄이고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이를 </a:t>
            </a:r>
            <a:r>
              <a:rPr kumimoji="1" lang="en-US" altLang="ko-Kore-KR" dirty="0"/>
              <a:t>flatten</a:t>
            </a:r>
            <a:r>
              <a:rPr kumimoji="1" lang="ko-Kore-KR" altLang="en-US" dirty="0"/>
              <a:t>으로 </a:t>
            </a:r>
            <a:r>
              <a:rPr kumimoji="1" lang="en-US" altLang="ko-Kore-KR" dirty="0"/>
              <a:t>1</a:t>
            </a:r>
            <a:r>
              <a:rPr kumimoji="1" lang="ko-Kore-KR" altLang="en-US" dirty="0"/>
              <a:t>차원으로 만든뒤 </a:t>
            </a:r>
            <a:r>
              <a:rPr kumimoji="1" lang="en-US" altLang="ko-Kore-KR" dirty="0"/>
              <a:t>soft max</a:t>
            </a:r>
            <a:r>
              <a:rPr kumimoji="1" lang="ko-Kore-KR" altLang="en-US" dirty="0"/>
              <a:t>를 이용하는것까지 모두 연결되었다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하여 이런 </a:t>
            </a:r>
            <a:r>
              <a:rPr kumimoji="1" lang="en-US" altLang="ko-Kore-KR" dirty="0"/>
              <a:t>CNN</a:t>
            </a:r>
            <a:r>
              <a:rPr kumimoji="1" lang="ko-Kore-KR" altLang="en-US" dirty="0"/>
              <a:t>구조를 </a:t>
            </a:r>
            <a:r>
              <a:rPr kumimoji="1" lang="en-US" altLang="ko-Kore-KR" dirty="0"/>
              <a:t>Fully connected layer</a:t>
            </a:r>
            <a:r>
              <a:rPr kumimoji="1" lang="ko-Kore-KR" altLang="en-US" dirty="0"/>
              <a:t> 구조라고 말하기도 합니다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103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FCN</a:t>
            </a:r>
            <a:r>
              <a:rPr kumimoji="1" lang="ko-Kore-KR" altLang="en-US" dirty="0"/>
              <a:t>은 </a:t>
            </a:r>
            <a:r>
              <a:rPr kumimoji="1" lang="en-US" altLang="ko-Kore-KR" dirty="0"/>
              <a:t>fully convolutional networks</a:t>
            </a:r>
            <a:r>
              <a:rPr kumimoji="1" lang="ko-Kore-KR" altLang="en-US" dirty="0"/>
              <a:t>의 약자입니다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기존의</a:t>
            </a:r>
            <a:r>
              <a:rPr kumimoji="1" lang="en-US" altLang="ko-Kore-KR" dirty="0"/>
              <a:t> classification</a:t>
            </a:r>
            <a:r>
              <a:rPr kumimoji="1" lang="ko-Kore-KR" altLang="en-US" dirty="0"/>
              <a:t>을 위한 </a:t>
            </a:r>
            <a:r>
              <a:rPr kumimoji="1" lang="en-US" altLang="ko-Kore-KR" dirty="0"/>
              <a:t>CNN</a:t>
            </a:r>
            <a:r>
              <a:rPr kumimoji="1" lang="ko-Kore-KR" altLang="en-US" dirty="0"/>
              <a:t>구조를 </a:t>
            </a:r>
            <a:r>
              <a:rPr kumimoji="1" lang="en-US" altLang="ko-Kore-KR" dirty="0"/>
              <a:t>pixel to pixel</a:t>
            </a:r>
            <a:r>
              <a:rPr kumimoji="1" lang="ko-Kore-KR" altLang="en-US" dirty="0"/>
              <a:t> 방식으로 학습시켜</a:t>
            </a:r>
            <a:r>
              <a:rPr kumimoji="1" lang="en-US" altLang="ko-Kore-KR" dirty="0"/>
              <a:t>, semantic segmentation</a:t>
            </a:r>
            <a:r>
              <a:rPr kumimoji="1" lang="ko-Kore-KR" altLang="en-US" dirty="0"/>
              <a:t>을 수행할수 있게 변형시켰다고 보시면 되겠습니다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Semantic segmentation</a:t>
            </a:r>
            <a:r>
              <a:rPr kumimoji="1" lang="ko-Kore-KR" altLang="en-US" dirty="0"/>
              <a:t>을 수행하기에는 기존의 </a:t>
            </a:r>
            <a:r>
              <a:rPr kumimoji="1" lang="en-US" altLang="ko-Kore-KR" dirty="0"/>
              <a:t>FCL</a:t>
            </a:r>
            <a:r>
              <a:rPr kumimoji="1" lang="ko-Kore-KR" altLang="en-US" dirty="0"/>
              <a:t>방법에는 문제점이 있었습니다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그것은 위치 정보가 사라진다는 점과 피쳐맵이 고정된다는 문제점입니다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이전 그림을 보여주며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 그림을 보시면 </a:t>
            </a:r>
            <a:r>
              <a:rPr kumimoji="1" lang="en-US" altLang="ko-Kore-KR" dirty="0"/>
              <a:t>2</a:t>
            </a:r>
            <a:r>
              <a:rPr kumimoji="1" lang="ko-Kore-KR" altLang="en-US" dirty="0"/>
              <a:t>차원 피쳐맵을 </a:t>
            </a:r>
            <a:r>
              <a:rPr kumimoji="1" lang="en-US" altLang="ko-Kore-KR" dirty="0"/>
              <a:t>flatten</a:t>
            </a:r>
            <a:r>
              <a:rPr kumimoji="1" lang="ko-Kore-KR" altLang="en-US" dirty="0"/>
              <a:t>하여 </a:t>
            </a:r>
            <a:r>
              <a:rPr kumimoji="1" lang="en-US" altLang="ko-Kore-KR" dirty="0"/>
              <a:t>1</a:t>
            </a:r>
            <a:r>
              <a:rPr kumimoji="1" lang="ko-Kore-KR" altLang="en-US" dirty="0"/>
              <a:t>차원으로 만드는데 이는 이미지에서의 위치정보를 사라지게 만듭니다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또한 </a:t>
            </a:r>
            <a:r>
              <a:rPr kumimoji="1" lang="en-US" altLang="ko-Kore-KR" dirty="0"/>
              <a:t>classification</a:t>
            </a:r>
            <a:r>
              <a:rPr kumimoji="1" lang="ko-Kore-KR" altLang="en-US" dirty="0"/>
              <a:t>할 </a:t>
            </a:r>
            <a:r>
              <a:rPr kumimoji="1" lang="en-US" altLang="ko-Kore-KR" dirty="0"/>
              <a:t>class </a:t>
            </a:r>
            <a:r>
              <a:rPr kumimoji="1" lang="ko-Kore-KR" altLang="en-US" dirty="0"/>
              <a:t>개수가 정해져있어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이전 </a:t>
            </a:r>
            <a:r>
              <a:rPr kumimoji="1" lang="en-US" altLang="ko-Kore-KR" dirty="0"/>
              <a:t>feature</a:t>
            </a:r>
            <a:r>
              <a:rPr kumimoji="1" lang="ko-Kore-KR" altLang="en-US" dirty="0"/>
              <a:t>맵의 크기가 정해짐으로 고정된 </a:t>
            </a:r>
            <a:r>
              <a:rPr kumimoji="1" lang="en-US" altLang="ko-Kore-KR" dirty="0"/>
              <a:t>input </a:t>
            </a:r>
            <a:r>
              <a:rPr kumimoji="1" lang="ko-Kore-KR" altLang="en-US" dirty="0"/>
              <a:t>크기만 받을수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2020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이제 </a:t>
            </a:r>
            <a:r>
              <a:rPr kumimoji="1" lang="en-US" altLang="ko-Kore-KR" dirty="0"/>
              <a:t>FCN</a:t>
            </a:r>
            <a:r>
              <a:rPr kumimoji="1" lang="ko-Kore-KR" altLang="en-US" dirty="0"/>
              <a:t>에서 기존의 방법들을 어떻게 활용하고 변형시켰는지 살펴보겠습니다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우선 </a:t>
            </a:r>
            <a:r>
              <a:rPr kumimoji="1" lang="en-US" altLang="ko-Kore-KR" dirty="0" err="1"/>
              <a:t>patchwise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방법을 사용하지 않았습니다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 err="1"/>
              <a:t>Patchwise</a:t>
            </a:r>
            <a:r>
              <a:rPr kumimoji="1" lang="ko-Kore-KR" altLang="en-US" dirty="0"/>
              <a:t>란 타겟 물체를 제외하고 </a:t>
            </a:r>
            <a:r>
              <a:rPr kumimoji="1" lang="en-US" altLang="ko-Kore-KR" dirty="0"/>
              <a:t>background</a:t>
            </a:r>
            <a:r>
              <a:rPr kumimoji="1" lang="ko-Kore-KR" altLang="en-US" dirty="0"/>
              <a:t>를 제거하는 방법입니다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이는 </a:t>
            </a:r>
            <a:r>
              <a:rPr kumimoji="1" lang="en-US" altLang="ko-Kore-KR" dirty="0"/>
              <a:t>computational time</a:t>
            </a:r>
            <a:r>
              <a:rPr kumimoji="1" lang="ko-Kore-KR" altLang="en-US" dirty="0"/>
              <a:t>도 소요되고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배경까지 고려할시 더 정확도가 높아지기 때문에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저자들은 </a:t>
            </a:r>
            <a:r>
              <a:rPr kumimoji="1" lang="en-US" altLang="ko-Kore-KR" dirty="0" err="1"/>
              <a:t>patchwise</a:t>
            </a:r>
            <a:r>
              <a:rPr kumimoji="1" lang="ko-Kore-KR" altLang="en-US" dirty="0"/>
              <a:t>방법을 사용하지 않았다고 합니다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0185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다은은 </a:t>
            </a:r>
            <a:r>
              <a:rPr kumimoji="1" lang="en-US" altLang="ko-Kore-KR" dirty="0" err="1"/>
              <a:t>convolutionalization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본논문에서의 핵심 아이디어라고 할수 있으며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모든 레이어를 컨볼루션 레이어로 사용하여 </a:t>
            </a:r>
            <a:r>
              <a:rPr kumimoji="1" lang="en-US" altLang="ko-Kore-KR" dirty="0"/>
              <a:t>semantic segmentation </a:t>
            </a:r>
            <a:r>
              <a:rPr kumimoji="1" lang="ko-Kore-KR" altLang="en-US" dirty="0"/>
              <a:t>문제를 해결한것이 중요 포인트 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그림을 보시면 </a:t>
            </a:r>
            <a:r>
              <a:rPr kumimoji="1" lang="en-US" altLang="ko-Kore-KR" dirty="0"/>
              <a:t>Fully connected layer </a:t>
            </a:r>
            <a:r>
              <a:rPr kumimoji="1" lang="ko-Kore-KR" altLang="en-US" dirty="0"/>
              <a:t>는 마지막에 가면 </a:t>
            </a:r>
            <a:r>
              <a:rPr kumimoji="1" lang="en-US" altLang="ko-Kore-KR" dirty="0"/>
              <a:t>1d 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flatten </a:t>
            </a:r>
            <a:r>
              <a:rPr kumimoji="1" lang="ko-Kore-KR" altLang="en-US" dirty="0"/>
              <a:t>되기 때문에 위치정보를 가지고 있지 않다는것이 문제이지만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모든 레이어를 컨볼루션으로 사용했기 때문에 위치 </a:t>
            </a:r>
            <a:r>
              <a:rPr kumimoji="1" lang="en-US" altLang="ko-Kore-KR" dirty="0"/>
              <a:t>2d</a:t>
            </a:r>
            <a:r>
              <a:rPr kumimoji="1" lang="ko-Kore-KR" altLang="en-US" dirty="0"/>
              <a:t>의 정보를 유지할수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5933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그다음 저자들의 컨트리뷰션은 </a:t>
            </a:r>
            <a:r>
              <a:rPr kumimoji="1" lang="en-US" altLang="ko-Kore-KR" dirty="0" err="1"/>
              <a:t>upsampling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방법을 사용한 것입니다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CNN </a:t>
            </a:r>
            <a:r>
              <a:rPr kumimoji="1" lang="ko-Kore-KR" altLang="en-US" dirty="0"/>
              <a:t>구조를 학습할때 </a:t>
            </a:r>
            <a:r>
              <a:rPr kumimoji="1" lang="en-US" altLang="ko-Kore-KR" dirty="0"/>
              <a:t>forward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backward</a:t>
            </a:r>
            <a:r>
              <a:rPr kumimoji="1" lang="ko-Kore-KR" altLang="en-US" dirty="0"/>
              <a:t>를 반복하며 최적의 가중치를 찾아내는데 구조 중간중간 </a:t>
            </a:r>
            <a:r>
              <a:rPr kumimoji="1" lang="en-US" altLang="ko-Kore-KR" dirty="0"/>
              <a:t>pooling</a:t>
            </a:r>
            <a:r>
              <a:rPr kumimoji="1" lang="ko-Kore-KR" altLang="en-US" dirty="0"/>
              <a:t>을 통해 피쳐맵의 크기를 줄이며 변수의 수를 줄여주게 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하지만 </a:t>
            </a:r>
            <a:r>
              <a:rPr kumimoji="1" lang="en-US" altLang="ko-Kore-KR" dirty="0"/>
              <a:t>semantic segmentation</a:t>
            </a:r>
            <a:r>
              <a:rPr kumimoji="1" lang="ko-Kore-KR" altLang="en-US" dirty="0"/>
              <a:t>을 위해서는 이미지 크기를 다시 </a:t>
            </a:r>
            <a:r>
              <a:rPr kumimoji="1" lang="en-US" altLang="ko-Kore-KR" dirty="0"/>
              <a:t>input </a:t>
            </a:r>
            <a:r>
              <a:rPr kumimoji="1" lang="ko-Kore-KR" altLang="en-US" dirty="0"/>
              <a:t>이미지와 같이 키워줄 필요가 있는데 업셈플링을 통해 패쳐맵 크기를 키웁니다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업셈플링 방법은 다양한 방법이 있지만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 논문에서는 </a:t>
            </a:r>
            <a:r>
              <a:rPr kumimoji="1" lang="en-US" altLang="ko-Kore-KR" dirty="0"/>
              <a:t>bilinear interpolation</a:t>
            </a:r>
            <a:r>
              <a:rPr kumimoji="1" lang="ko-Kore-KR" altLang="en-US" dirty="0"/>
              <a:t>을 사용하였습니다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Pooling</a:t>
            </a:r>
            <a:r>
              <a:rPr kumimoji="1" lang="ko-Kore-KR" altLang="en-US" dirty="0"/>
              <a:t>과 </a:t>
            </a:r>
            <a:r>
              <a:rPr kumimoji="1" lang="en-US" altLang="ko-Kore-KR" dirty="0"/>
              <a:t>bilinear interpolation </a:t>
            </a:r>
            <a:r>
              <a:rPr kumimoji="1" lang="ko-Kore-KR" altLang="en-US" dirty="0"/>
              <a:t>방법에 대해 살펴보겠습니다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4452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업샙플링을 보기전 풀링이 무엇인지 한번 보겠습니다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풀링이란 피쳐맵의 크기를 줄여주는 역할을 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이전 레이어의 피쳐들을 다음레이어로 가져가며 변수의 개수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피쳐맵의 크기를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줄이는데 의의가 있습니다</a:t>
            </a:r>
            <a:r>
              <a:rPr kumimoji="1" lang="en-US" altLang="ko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크게 풀링은 두종류로 나뉘게 되는데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맥스풀링과 애버레이지 풀링이 있습니다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그림을 보시면 </a:t>
            </a:r>
            <a:r>
              <a:rPr kumimoji="1" lang="en-US" altLang="ko-Kore-KR" dirty="0"/>
              <a:t>4</a:t>
            </a:r>
            <a:r>
              <a:rPr kumimoji="1" lang="ko-KR" altLang="en-US" dirty="0"/>
              <a:t>*</a:t>
            </a:r>
            <a:r>
              <a:rPr kumimoji="1" lang="en-US" altLang="ko-KR" dirty="0"/>
              <a:t>4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*</a:t>
            </a:r>
            <a:r>
              <a:rPr kumimoji="1" lang="en-US" altLang="ko-KR" dirty="0"/>
              <a:t>2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피쳐맵의</a:t>
            </a:r>
            <a:r>
              <a:rPr kumimoji="1" lang="ko-KR" altLang="en-US" dirty="0"/>
              <a:t> 크기가 </a:t>
            </a:r>
            <a:r>
              <a:rPr kumimoji="1" lang="ko-KR" altLang="en-US" dirty="0" err="1"/>
              <a:t>줄어든것을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확인할수</a:t>
            </a:r>
            <a:r>
              <a:rPr kumimoji="1" lang="ko-KR" altLang="en-US" dirty="0"/>
              <a:t> 있는데</a:t>
            </a:r>
            <a:r>
              <a:rPr kumimoji="1" lang="en-US" altLang="ko-KR" dirty="0"/>
              <a:t>, max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~~~ </a:t>
            </a:r>
            <a:r>
              <a:rPr kumimoji="1" lang="ko-KR" altLang="en-US" dirty="0"/>
              <a:t>중 가장 </a:t>
            </a:r>
            <a:r>
              <a:rPr kumimoji="1" lang="ko-KR" altLang="en-US" dirty="0" err="1"/>
              <a:t>큰값을</a:t>
            </a:r>
            <a:r>
              <a:rPr kumimoji="1" lang="ko-KR" altLang="en-US" dirty="0"/>
              <a:t> 가져오고</a:t>
            </a:r>
            <a:r>
              <a:rPr kumimoji="1" lang="en-US" altLang="ko-KR" dirty="0"/>
              <a:t>, ~~ </a:t>
            </a:r>
            <a:r>
              <a:rPr kumimoji="1" lang="ko-KR" altLang="en-US" dirty="0" err="1"/>
              <a:t>가장큰값인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30</a:t>
            </a:r>
            <a:r>
              <a:rPr kumimoji="1" lang="ko-KR" altLang="en-US" dirty="0"/>
              <a:t>을 가져오고</a:t>
            </a:r>
            <a:r>
              <a:rPr kumimoji="1" lang="en-US" altLang="ko-KR" dirty="0"/>
              <a:t>, 112, 37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피쳐를</a:t>
            </a:r>
            <a:r>
              <a:rPr kumimoji="1" lang="ko-KR" altLang="en-US" dirty="0"/>
              <a:t> 추출하여 가져옵니다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반대로 </a:t>
            </a:r>
            <a:r>
              <a:rPr kumimoji="1" lang="en-US" altLang="ko-KR" dirty="0"/>
              <a:t>average pooling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~~~ </a:t>
            </a:r>
            <a:r>
              <a:rPr kumimoji="1" lang="ko-KR" altLang="en-US" dirty="0"/>
              <a:t>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둘다 피쳐가 작아져 흐릿하게 되지만</a:t>
            </a:r>
            <a:r>
              <a:rPr kumimoji="1" lang="en-US" altLang="ko-Kore-KR" dirty="0"/>
              <a:t>, average</a:t>
            </a:r>
            <a:r>
              <a:rPr kumimoji="1" lang="ko-Kore-KR" altLang="en-US" dirty="0"/>
              <a:t>가 더 </a:t>
            </a:r>
            <a:r>
              <a:rPr kumimoji="1" lang="en-US" altLang="ko-Kore-KR" dirty="0"/>
              <a:t>blurred</a:t>
            </a:r>
            <a:r>
              <a:rPr kumimoji="1" lang="ko-Kore-KR" altLang="en-US" dirty="0"/>
              <a:t>된 결과를 얻게됩니다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5945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본 논문에서 업셈플링 반법으로 가장 간단한 </a:t>
            </a:r>
            <a:r>
              <a:rPr kumimoji="1" lang="en-US" altLang="ko-Kore-KR" dirty="0"/>
              <a:t>bilinear interpolation</a:t>
            </a:r>
            <a:r>
              <a:rPr kumimoji="1" lang="ko-Kore-KR" altLang="en-US" dirty="0"/>
              <a:t>을 사용하였습니다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왼쪽 그림을 보는것과 같이 중학교때 배운 직선에서 내분점 찾기를 평면에서 한것입니다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이것을 피쳐맵에 그대로 적용한 예시는 다음과 같습니다</a:t>
            </a:r>
            <a:r>
              <a:rPr kumimoji="1" lang="en-US" altLang="ko-Kore-KR" dirty="0"/>
              <a:t>. </a:t>
            </a:r>
            <a:r>
              <a:rPr kumimoji="1" lang="en-US" altLang="ko-KR" dirty="0"/>
              <a:t>2—5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예로 들면 </a:t>
            </a:r>
            <a:r>
              <a:rPr kumimoji="1" lang="en-US" altLang="ko-KR" dirty="0"/>
              <a:t>3,4</a:t>
            </a:r>
            <a:r>
              <a:rPr kumimoji="1" lang="ko-KR" altLang="en-US" dirty="0"/>
              <a:t>가 들어가게 되는 식입니다</a:t>
            </a:r>
            <a:r>
              <a:rPr kumimoji="1" lang="en-US" altLang="ko-KR" dirty="0"/>
              <a:t>.  </a:t>
            </a:r>
          </a:p>
          <a:p>
            <a:r>
              <a:rPr kumimoji="1" lang="ko-Kore-KR" altLang="en-US" dirty="0"/>
              <a:t>이러한 방법으로 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2</a:t>
            </a:r>
            <a:r>
              <a:rPr kumimoji="1" lang="ko-KR" altLang="en-US" dirty="0" err="1"/>
              <a:t>장앞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보여부며</a:t>
            </a:r>
            <a:r>
              <a:rPr kumimoji="1" lang="en-US" altLang="ko-KR" dirty="0"/>
              <a:t>) </a:t>
            </a:r>
            <a:r>
              <a:rPr kumimoji="1" lang="ko-KR" altLang="en-US" dirty="0"/>
              <a:t>그림과 같이 </a:t>
            </a:r>
            <a:r>
              <a:rPr kumimoji="1" lang="ko-KR" altLang="en-US" dirty="0" err="1"/>
              <a:t>피쳐맵의</a:t>
            </a:r>
            <a:r>
              <a:rPr kumimoji="1" lang="ko-KR" altLang="en-US" dirty="0"/>
              <a:t> 크기를 키워주게 됩니다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879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그다음 저자들이 제시한 방법은 </a:t>
            </a:r>
            <a:r>
              <a:rPr kumimoji="1" lang="en-US" altLang="ko-Kore-KR" dirty="0"/>
              <a:t>skip connection </a:t>
            </a:r>
            <a:r>
              <a:rPr kumimoji="1" lang="ko-Kore-KR" altLang="en-US" dirty="0"/>
              <a:t>이라는 방법입니다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업셈플링에서 바이리니얼 인터폴레이션을 사용하였기 때문에 왼쪽 그림과 같이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경계썬이 </a:t>
            </a:r>
            <a:r>
              <a:rPr kumimoji="1" lang="en-US" altLang="ko-Kore-KR" dirty="0"/>
              <a:t>detail </a:t>
            </a:r>
            <a:r>
              <a:rPr kumimoji="1" lang="ko-Kore-KR" altLang="en-US" dirty="0"/>
              <a:t>하지 않게 나오게 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이를 해결하기 위해 </a:t>
            </a:r>
            <a:r>
              <a:rPr kumimoji="1" lang="en-US" altLang="ko-Kore-KR" dirty="0"/>
              <a:t>skip connection</a:t>
            </a:r>
            <a:r>
              <a:rPr kumimoji="1" lang="ko-Kore-KR" altLang="en-US" dirty="0"/>
              <a:t>을 사용하였습니다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얼마나 이전 피쳐맵을 고려했는지에 따라 </a:t>
            </a:r>
            <a:r>
              <a:rPr kumimoji="1" lang="en-US" altLang="ko-Kore-KR" dirty="0" err="1"/>
              <a:t>fcn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뒤의 숫자가 달라지는데</a:t>
            </a:r>
            <a:r>
              <a:rPr kumimoji="1" lang="en-US" altLang="ko-Kore-KR" dirty="0"/>
              <a:t>, 8s</a:t>
            </a:r>
            <a:r>
              <a:rPr kumimoji="1" lang="ko-Kore-KR" altLang="en-US" dirty="0"/>
              <a:t>를 보면 </a:t>
            </a:r>
            <a:r>
              <a:rPr kumimoji="1" lang="en-US" altLang="ko-Kore-KR" dirty="0"/>
              <a:t>ground truth </a:t>
            </a:r>
            <a:r>
              <a:rPr kumimoji="1" lang="ko-Kore-KR" altLang="en-US" dirty="0"/>
              <a:t>와 근접한 이미지인것을 확인할수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70522-6AF7-694E-950F-ED8E9CDF14A6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175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DA187-94E7-5A4D-8216-EF7E99E61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649B8-9059-3748-9FB3-838C3FC45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51636-726E-B74B-8193-DF670388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85CDF-5041-A74D-8271-B2E982B1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028B6-E88D-164C-A2E2-A9CB46A1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288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57FD1-2F12-6946-9FCC-25438E11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C2CD31-1B10-1840-8B21-954AFDB2A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DBE0D-30F0-5F4E-BAB3-195F48713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E93A3-ADD0-9C4D-95F2-567F44CA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669102-4A9A-FD4F-9FE2-F6216B12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949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05FEC1-C15A-9348-BF62-F69A5BBC1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9EAD94-5D40-104D-A1B4-C1E2CC87B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DE7AF5-5513-C244-AC54-3811E555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63AF5-71E1-FD44-81F2-5D8377FE7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9A404-3AF6-C747-B79A-C2AD867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918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91861-398D-604E-BCBC-631B645A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96FCD-D10F-924A-8354-7C6E96785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511D53-EDBB-7B4F-B861-DC657B50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AEF842-BB1E-F14B-A17B-F992D304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9CBDDF-A14F-5748-823C-DA02489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129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72636-1B71-7443-90F9-404AAB0E9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04BF5-B9CA-4740-94BB-D9DD7E139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26F47-7B34-404B-B9CC-92503E7F6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9A932-0D95-6E4F-A8D8-D333E04F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F8444-6F4F-FB47-9DEE-6BE43C26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15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B891F-50CE-F145-B678-2B3BC19E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8F42E8-7AE9-5B45-9992-CD174267E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F6209E-3832-604B-AD2D-36B1AAF2A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51E38-C21A-5D4B-B1AD-D0C3EA10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70B866-575F-8547-BB24-4C3177AA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C7D35-5628-3941-97A6-23A0012C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142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6D39B-631B-CE4C-B82F-A9D38BEB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E2FF1-6763-774F-8295-AC875C268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728205-769E-B446-98AC-2A2DC9C7C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0ABB84-EFF3-684B-9D60-BD15157B1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5B4434-51A5-DE4B-9661-E0E8D456B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CEDFB4-1703-3243-A863-3AE3A936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347B85-B9EB-504D-B85D-AC08AC73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9FE55C-A442-9249-A66E-A26148AD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8252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3C30A-13B9-DA49-8FAE-FB523A3F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147C8E-F072-B14C-8F80-0C4F32FA5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85FACE-0725-A342-90EE-D4BDCA23F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277137-D944-F145-9BB9-AAF0C459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4424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10DFA-F6C3-A941-A94D-1BE479F9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44F881-2F7A-D343-A64F-DC4EBCA4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D7E0C5-1EFC-C947-B2CC-99611FCA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548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1761F-EEE6-B241-8046-68EDEDE39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F5B2C-343A-E045-A97A-76651F2C8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BAEE48-8E0A-6B4F-A113-0978736E2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C82309-A976-DD49-84A0-468ADF4E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4C980-5C9B-C34B-8C70-85733E06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5743A-9628-5349-9136-DE53A294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180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B5A2F-B0E5-C447-B016-0A1BF11D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301325-9A19-A640-B8F7-F3891CD3C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F96C69-A8FA-2E49-8445-F2C741A59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1C8A6E-4BF2-DF46-9DA6-C03B5DD4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A97FD7-093E-0941-BAF2-6693E2DB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D93BA2-CCB8-A04B-9E02-C552EB4B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266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FE04F3-5FAC-7944-B9BF-BAAF81ED6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1EE4E-089F-D74C-8659-170E7B6BA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BCD394-1175-2644-A419-D3D114C80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539B-836A-EA42-9B0E-070CD1A6BE54}" type="datetimeFigureOut">
              <a:rPr kumimoji="1" lang="ko-Kore-KR" altLang="en-US" smtClean="0"/>
              <a:t>2022. 8. 9.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50A22-64ED-664C-9C5B-373924194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27EB84-11E9-8C48-BE0D-A5179BE57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A0827-A0EB-9A4D-9EC4-0FA5709AB9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3626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76280-064C-3647-8AA0-DE76CBC4D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3425"/>
            <a:ext cx="9144000" cy="1824037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Fully Convolutional Networks for Semantic Segmentation</a:t>
            </a:r>
            <a:endParaRPr kumimoji="1" lang="ko-Kore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1DF972-80A8-6042-9538-ADC430451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4975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ko-Kore-KR" sz="3600" dirty="0" err="1"/>
              <a:t>Minjae</a:t>
            </a:r>
            <a:r>
              <a:rPr kumimoji="1" lang="en-US" altLang="ko-Kore-KR" sz="3600" dirty="0"/>
              <a:t> LEE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5840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DE360-3728-FC43-83F6-E4BA7731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201"/>
          </a:xfrm>
        </p:spPr>
        <p:txBody>
          <a:bodyPr/>
          <a:lstStyle/>
          <a:p>
            <a:r>
              <a:rPr kumimoji="1" lang="en-US" altLang="ko-Kore-KR" b="1" dirty="0"/>
              <a:t>Skip connection architecture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08F8D-0875-CB45-AA8C-27FE546C4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958"/>
            <a:ext cx="10515600" cy="4669005"/>
          </a:xfrm>
        </p:spPr>
        <p:txBody>
          <a:bodyPr/>
          <a:lstStyle/>
          <a:p>
            <a:r>
              <a:rPr kumimoji="1" lang="en-US" altLang="ko-Kore-KR" dirty="0" err="1"/>
              <a:t>Upsampling</a:t>
            </a:r>
            <a:r>
              <a:rPr kumimoji="1" lang="en-US" altLang="ko-Kore-KR" dirty="0"/>
              <a:t> has problem -&gt; skip connection!</a:t>
            </a:r>
            <a:endParaRPr kumimoji="1" lang="ko-Kore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4C68601-C3FB-0045-9926-438DB318D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4124"/>
            <a:ext cx="9172075" cy="40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26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DE360-3728-FC43-83F6-E4BA7731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972"/>
            <a:ext cx="10515600" cy="902201"/>
          </a:xfrm>
        </p:spPr>
        <p:txBody>
          <a:bodyPr/>
          <a:lstStyle/>
          <a:p>
            <a:r>
              <a:rPr kumimoji="1" lang="en-US" altLang="ko-Kore-KR" b="1" dirty="0"/>
              <a:t>Skip connection architecture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08F8D-0875-CB45-AA8C-27FE546C4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326"/>
            <a:ext cx="10515600" cy="4669005"/>
          </a:xfrm>
        </p:spPr>
        <p:txBody>
          <a:bodyPr/>
          <a:lstStyle/>
          <a:p>
            <a:r>
              <a:rPr kumimoji="1" lang="en-US" altLang="ko-Kore-KR" dirty="0"/>
              <a:t>Use before feature map!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33D77C-4555-1449-B1B3-1ADF3C76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51" r="3142"/>
          <a:stretch/>
        </p:blipFill>
        <p:spPr>
          <a:xfrm>
            <a:off x="958516" y="1876926"/>
            <a:ext cx="10566608" cy="4539916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6EFAC81-A78E-9A49-9233-6B0D72033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44" t="4433" r="4720" b="4854"/>
          <a:stretch/>
        </p:blipFill>
        <p:spPr>
          <a:xfrm>
            <a:off x="958516" y="4523875"/>
            <a:ext cx="4873084" cy="18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9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30509-5AE3-E04D-85F6-CCB8C4B9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093"/>
            <a:ext cx="10515600" cy="902201"/>
          </a:xfrm>
        </p:spPr>
        <p:txBody>
          <a:bodyPr/>
          <a:lstStyle/>
          <a:p>
            <a:r>
              <a:rPr kumimoji="1" lang="en-US" altLang="ko-Kore-KR" b="1" dirty="0"/>
              <a:t>Evaluation Segmentation</a:t>
            </a:r>
            <a:endParaRPr kumimoji="1" lang="ko-Kore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129015D-9783-1F48-B3E0-8F0F905BBB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/>
              <a:lstStyle/>
              <a:p>
                <a:r>
                  <a:rPr lang="en-US" altLang="ko-Kore-KR" dirty="0"/>
                  <a:t>Pixel Accuracy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ore-K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ore-KR" sz="32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" altLang="ko-Kore-KR" sz="3200" dirty="0"/>
              </a:p>
              <a:p>
                <a:endParaRPr lang="en" altLang="ko-Kore-KR" sz="1000" dirty="0"/>
              </a:p>
              <a:p>
                <a:endParaRPr lang="en" altLang="ko-Kore-KR" dirty="0"/>
              </a:p>
              <a:p>
                <a:endParaRPr lang="en" altLang="ko-Kore-KR" dirty="0"/>
              </a:p>
              <a:p>
                <a:endParaRPr lang="en" altLang="ko-Kore-KR" dirty="0"/>
              </a:p>
              <a:p>
                <a:endParaRPr lang="en" altLang="ko-Kore-KR" dirty="0"/>
              </a:p>
              <a:p>
                <a:pPr marL="0" indent="0">
                  <a:buNone/>
                </a:pPr>
                <a:endParaRPr lang="en" altLang="ko-Kore-KR" dirty="0"/>
              </a:p>
              <a:p>
                <a:r>
                  <a:rPr lang="en" altLang="ko-Kore-KR" dirty="0"/>
                  <a:t>IOU(intersection over union) -&gt;</a:t>
                </a:r>
                <a:endParaRPr lang="ko-Kore-KR" altLang="en-US" dirty="0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F129015D-9783-1F48-B3E0-8F0F905BBB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B082E9E-DF13-424B-943C-110D1CDF8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15" t="2304"/>
          <a:stretch/>
        </p:blipFill>
        <p:spPr>
          <a:xfrm>
            <a:off x="9094847" y="3084924"/>
            <a:ext cx="1828800" cy="3773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7F2017-D9B7-8946-A72D-2B5353CA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1270" b="16409"/>
          <a:stretch/>
        </p:blipFill>
        <p:spPr>
          <a:xfrm>
            <a:off x="978568" y="2119541"/>
            <a:ext cx="5293895" cy="19706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276C75-3122-614F-AC00-1586F6134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66" t="39713" r="50753" b="43240"/>
          <a:stretch/>
        </p:blipFill>
        <p:spPr>
          <a:xfrm>
            <a:off x="5962650" y="4437496"/>
            <a:ext cx="2702045" cy="12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3D8CC-E0C1-634D-AB35-CB20FD4D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069"/>
            <a:ext cx="10515600" cy="1094706"/>
          </a:xfrm>
        </p:spPr>
        <p:txBody>
          <a:bodyPr>
            <a:normAutofit/>
          </a:bodyPr>
          <a:lstStyle/>
          <a:p>
            <a:r>
              <a:rPr kumimoji="1" lang="en-US" altLang="ko-Kore-KR" sz="5400" b="1" dirty="0"/>
              <a:t>Experiment Result</a:t>
            </a:r>
            <a:endParaRPr kumimoji="1" lang="ko-Kore-KR" altLang="en-US" sz="54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0065D7-E87E-034C-8833-AF05F23F0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331"/>
            <a:ext cx="10515600" cy="4351338"/>
          </a:xfrm>
        </p:spPr>
        <p:txBody>
          <a:bodyPr>
            <a:normAutofit/>
          </a:bodyPr>
          <a:lstStyle/>
          <a:p>
            <a:endParaRPr kumimoji="1" lang="en-US" altLang="ko-Kore-KR" sz="3000" dirty="0"/>
          </a:p>
          <a:p>
            <a:r>
              <a:rPr kumimoji="1" lang="en-US" altLang="ko-Kore-KR" sz="3000" dirty="0"/>
              <a:t>Very </a:t>
            </a:r>
            <a:r>
              <a:rPr kumimoji="1" lang="en-US" altLang="ko-Kore-KR" sz="3000" dirty="0" err="1"/>
              <a:t>eifficent</a:t>
            </a:r>
            <a:r>
              <a:rPr kumimoji="1" lang="en-US" altLang="ko-Kore-KR" sz="3000" dirty="0"/>
              <a:t>!</a:t>
            </a:r>
          </a:p>
          <a:p>
            <a:pPr marL="0" indent="0">
              <a:buNone/>
            </a:pPr>
            <a:endParaRPr kumimoji="1" lang="ko-Kore-KR" altLang="en-US" sz="3000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F4E073E-1943-D94A-BAB8-6A493DF73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7823195" cy="20886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BD2F06-F2F9-4442-BE60-3071305AD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4" t="2469" r="1030" b="1728"/>
          <a:stretch/>
        </p:blipFill>
        <p:spPr>
          <a:xfrm>
            <a:off x="8661395" y="1713331"/>
            <a:ext cx="3202507" cy="385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91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ECDD15-F6B1-6644-9323-265B13A67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7964"/>
            <a:ext cx="10515600" cy="142207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ko-Kore-KR" sz="10000" dirty="0"/>
              <a:t>Thank you</a:t>
            </a:r>
            <a:endParaRPr kumimoji="1" lang="ko-Kore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113659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878E0-3999-2845-BB48-7CEFA221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Semantic Segmentation and CNN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BD22C9-5EC3-1540-BB0A-795398A6D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Semantic Segmentation -&gt; classify all pixels</a:t>
            </a:r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1EF15F3-2CD2-FC49-A27F-80D281392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0" y="2849237"/>
            <a:ext cx="6720840" cy="3462664"/>
          </a:xfrm>
          <a:prstGeom prst="rect">
            <a:avLst/>
          </a:prstGeom>
        </p:spPr>
      </p:pic>
      <p:pic>
        <p:nvPicPr>
          <p:cNvPr id="7" name="그림 6" descr="고양이, 실내, 집고양이이(가) 표시된 사진&#10;&#10;자동 생성된 설명">
            <a:extLst>
              <a:ext uri="{FF2B5EF4-FFF2-40B4-BE49-F238E27FC236}">
                <a16:creationId xmlns:a16="http://schemas.microsoft.com/office/drawing/2014/main" id="{5A45374D-2A4E-334B-A795-0661313C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83695"/>
            <a:ext cx="2932187" cy="336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1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878E0-3999-2845-BB48-7CEFA221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399"/>
            <a:ext cx="10515600" cy="1057275"/>
          </a:xfrm>
        </p:spPr>
        <p:txBody>
          <a:bodyPr/>
          <a:lstStyle/>
          <a:p>
            <a:r>
              <a:rPr kumimoji="1" lang="en-US" altLang="ko-Kore-KR" b="1" dirty="0"/>
              <a:t>Semantic Segmentation and CNN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BD22C9-5EC3-1540-BB0A-795398A6D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674"/>
            <a:ext cx="10515600" cy="5286376"/>
          </a:xfrm>
        </p:spPr>
        <p:txBody>
          <a:bodyPr/>
          <a:lstStyle/>
          <a:p>
            <a:r>
              <a:rPr kumimoji="1" lang="en-US" altLang="ko-KR" dirty="0"/>
              <a:t>Fully connected layer 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A5C62-A760-BE47-B955-06BB100B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41" y="1664452"/>
            <a:ext cx="10134918" cy="50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1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ECC29-ECB1-A34D-9F54-63A9804F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/>
          <a:p>
            <a:r>
              <a:rPr kumimoji="1" lang="en-US" altLang="ko-Kore-KR" b="1" dirty="0"/>
              <a:t>FCN</a:t>
            </a:r>
            <a:r>
              <a:rPr kumimoji="1" lang="en-US" altLang="ko-KR" b="1" dirty="0"/>
              <a:t>(Fully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Convolutional Networks)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F36232-5D8C-B94D-BC7A-CAA4E2593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705"/>
            <a:ext cx="10515600" cy="4351338"/>
          </a:xfrm>
        </p:spPr>
        <p:txBody>
          <a:bodyPr/>
          <a:lstStyle/>
          <a:p>
            <a:r>
              <a:rPr kumimoji="1" lang="en-US" altLang="ko-Kore-KR" dirty="0"/>
              <a:t>Using structure of the convolutional network by the end-to-end, pixels-to-pixels perform semantic segmentation</a:t>
            </a:r>
          </a:p>
          <a:p>
            <a:endParaRPr kumimoji="1" lang="en-US" altLang="ko-Kore-KR" dirty="0"/>
          </a:p>
          <a:p>
            <a:r>
              <a:rPr kumimoji="1" lang="en-US" altLang="ko-Kore-KR" dirty="0" err="1"/>
              <a:t>Chanllenge</a:t>
            </a:r>
            <a:r>
              <a:rPr kumimoji="1" lang="en-US" altLang="ko-Kore-KR" dirty="0"/>
              <a:t> (Limitation of FCL)</a:t>
            </a:r>
          </a:p>
          <a:p>
            <a:pPr marL="0" indent="0">
              <a:buNone/>
            </a:pPr>
            <a:r>
              <a:rPr kumimoji="1" lang="en-US" altLang="ko-Kore-KR" dirty="0"/>
              <a:t>-&gt; disappear information of image’s position</a:t>
            </a:r>
          </a:p>
          <a:p>
            <a:pPr marL="0" indent="0">
              <a:buNone/>
            </a:pPr>
            <a:r>
              <a:rPr kumimoji="1" lang="en-US" altLang="ko-Kore-KR" dirty="0"/>
              <a:t>-&gt; fixed size of feature map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147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905F4-29BC-424D-A98E-D231254E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 err="1"/>
              <a:t>Patchwise</a:t>
            </a:r>
            <a:r>
              <a:rPr kumimoji="1" lang="en-US" altLang="ko-Kore-KR" b="1" dirty="0"/>
              <a:t> 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47357-7CAB-9844-A411-ABEEEF5ED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Patch -&gt; </a:t>
            </a:r>
            <a:r>
              <a:rPr lang="en" altLang="ko-Kore-KR" dirty="0"/>
              <a:t>In one image, the object is left intact and the background is removed</a:t>
            </a:r>
          </a:p>
          <a:p>
            <a:endParaRPr kumimoji="1" lang="en" altLang="ko-Kore-KR" dirty="0"/>
          </a:p>
          <a:p>
            <a:pPr marL="0" indent="0">
              <a:buNone/>
            </a:pPr>
            <a:r>
              <a:rPr kumimoji="1" lang="en" altLang="ko-Kore-KR" dirty="0"/>
              <a:t>-&gt; need computational time</a:t>
            </a:r>
          </a:p>
          <a:p>
            <a:pPr marL="0" indent="0">
              <a:buNone/>
            </a:pPr>
            <a:r>
              <a:rPr kumimoji="1" lang="en" altLang="ko-Kore-KR" dirty="0"/>
              <a:t>-&gt; good for performance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4548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59C8C-96BF-C04B-942E-EDE1C9B1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033"/>
            <a:ext cx="10515600" cy="808355"/>
          </a:xfrm>
        </p:spPr>
        <p:txBody>
          <a:bodyPr/>
          <a:lstStyle/>
          <a:p>
            <a:r>
              <a:rPr kumimoji="1" lang="en-US" altLang="ko-Kore-KR" b="1" dirty="0" err="1"/>
              <a:t>Convolutionalization</a:t>
            </a:r>
            <a:endParaRPr kumimoji="1" lang="ko-Kore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539CA-BE9D-1445-BF17-7EDF9DDBE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9388"/>
            <a:ext cx="10515600" cy="4351338"/>
          </a:xfrm>
        </p:spPr>
        <p:txBody>
          <a:bodyPr/>
          <a:lstStyle/>
          <a:p>
            <a:r>
              <a:rPr kumimoji="1" lang="en-US" altLang="ko-Kore-KR" dirty="0"/>
              <a:t>All layer – convolutional layer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A8F9D5-11B6-B945-B85B-39772208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37274"/>
            <a:ext cx="8991600" cy="51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70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9CC49-8AD4-404B-A372-814F721B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117"/>
          </a:xfrm>
        </p:spPr>
        <p:txBody>
          <a:bodyPr/>
          <a:lstStyle/>
          <a:p>
            <a:r>
              <a:rPr kumimoji="1" lang="en-US" altLang="ko-Kore-KR" b="1" dirty="0" err="1"/>
              <a:t>Upsampling</a:t>
            </a:r>
            <a:r>
              <a:rPr kumimoji="1" lang="en-US" altLang="ko-Kore-KR" b="1" dirty="0"/>
              <a:t>(Deconvolution)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85960-7D5A-8F46-B096-9357BCB4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kumimoji="1" lang="en-US" altLang="ko-Kore-KR" dirty="0"/>
              <a:t>Increase feature map size  </a:t>
            </a:r>
            <a:r>
              <a:rPr kumimoji="1" lang="en-US" altLang="ko-KR" dirty="0"/>
              <a:t>-&gt; 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DD49815-7A97-E149-9B8F-396B0AAF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21" y="1960980"/>
            <a:ext cx="8502957" cy="45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7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A5E34-9BFE-4E4C-864F-6FC0CEAC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831"/>
            <a:ext cx="10515600" cy="773971"/>
          </a:xfrm>
        </p:spPr>
        <p:txBody>
          <a:bodyPr/>
          <a:lstStyle/>
          <a:p>
            <a:r>
              <a:rPr kumimoji="1" lang="en-US" altLang="ko-Kore-KR" b="1" dirty="0"/>
              <a:t>Pooling</a:t>
            </a:r>
            <a:endParaRPr kumimoji="1" lang="ko-Kore-KR" altLang="en-US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DA1BAB6-96C6-3E47-BFDE-114C324C5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8545" y="1079090"/>
            <a:ext cx="7594910" cy="46998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2297C-D8ED-2E47-8A4C-6EBE4EE7A927}"/>
              </a:ext>
            </a:extLst>
          </p:cNvPr>
          <p:cNvSpPr txBox="1"/>
          <p:nvPr/>
        </p:nvSpPr>
        <p:spPr>
          <a:xfrm>
            <a:off x="3732532" y="5967041"/>
            <a:ext cx="4726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&lt; Decrease Feature maps size &gt;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1119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70CD-237D-6946-A1E1-DDEF8E48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243"/>
          </a:xfrm>
        </p:spPr>
        <p:txBody>
          <a:bodyPr/>
          <a:lstStyle/>
          <a:p>
            <a:r>
              <a:rPr kumimoji="1" lang="en-US" altLang="ko-Kore-KR" b="1" dirty="0"/>
              <a:t>Bilinear Interpolation</a:t>
            </a:r>
            <a:endParaRPr kumimoji="1" lang="ko-Kore-KR" altLang="en-US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D8385A6-90E9-8F43-A4C3-D94FCBE16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6665"/>
          <a:stretch/>
        </p:blipFill>
        <p:spPr>
          <a:xfrm>
            <a:off x="4670176" y="1875674"/>
            <a:ext cx="4137446" cy="310665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671473-8CEE-A846-A64B-2F75BA593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75673"/>
            <a:ext cx="3511302" cy="3106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9483A-B8F9-C94F-B1E7-D6F4ABCCFEDF}"/>
              </a:ext>
            </a:extLst>
          </p:cNvPr>
          <p:cNvSpPr txBox="1"/>
          <p:nvPr/>
        </p:nvSpPr>
        <p:spPr>
          <a:xfrm>
            <a:off x="3793957" y="5430253"/>
            <a:ext cx="46040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2800" dirty="0"/>
              <a:t>&lt; Increase Feature maps size &gt;</a:t>
            </a:r>
            <a:endParaRPr kumimoji="1" lang="ko-Kore-KR" altLang="en-US" sz="2800" dirty="0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33C0139A-5405-A840-9B48-49D1EFE1B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9"/>
          <a:stretch/>
        </p:blipFill>
        <p:spPr>
          <a:xfrm>
            <a:off x="8913310" y="1842586"/>
            <a:ext cx="2440490" cy="31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6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5336</TotalTime>
  <Words>1072</Words>
  <Application>Microsoft Macintosh PowerPoint</Application>
  <PresentationFormat>와이드스크린</PresentationFormat>
  <Paragraphs>122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테마</vt:lpstr>
      <vt:lpstr>Fully Convolutional Networks for Semantic Segmentation</vt:lpstr>
      <vt:lpstr>Semantic Segmentation and CNN</vt:lpstr>
      <vt:lpstr>Semantic Segmentation and CNN</vt:lpstr>
      <vt:lpstr>FCN(Fully Convolutional Networks)</vt:lpstr>
      <vt:lpstr>Patchwise </vt:lpstr>
      <vt:lpstr>Convolutionalization</vt:lpstr>
      <vt:lpstr>Upsampling(Deconvolution)</vt:lpstr>
      <vt:lpstr>Pooling</vt:lpstr>
      <vt:lpstr>Bilinear Interpolation</vt:lpstr>
      <vt:lpstr>Skip connection architecture</vt:lpstr>
      <vt:lpstr>Skip connection architecture</vt:lpstr>
      <vt:lpstr>Evaluation Segmentation</vt:lpstr>
      <vt:lpstr>Experiment Result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Fully Convolutional Networks for Semantic Segmentation</dc:title>
  <dc:creator>(학생) 이민재 (컴퓨터공학과)</dc:creator>
  <cp:lastModifiedBy>(학생) 이민재 (컴퓨터공학과)</cp:lastModifiedBy>
  <cp:revision>4</cp:revision>
  <dcterms:created xsi:type="dcterms:W3CDTF">2022-08-02T17:04:18Z</dcterms:created>
  <dcterms:modified xsi:type="dcterms:W3CDTF">2022-08-09T01:53:43Z</dcterms:modified>
</cp:coreProperties>
</file>